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9" r:id="rId4"/>
    <p:sldId id="265" r:id="rId5"/>
    <p:sldId id="267" r:id="rId6"/>
    <p:sldId id="269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2/28/2023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0745" y="667265"/>
            <a:ext cx="11273423" cy="298209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>
                <a:solidFill>
                  <a:schemeClr val="tx1"/>
                </a:solidFill>
              </a:rPr>
              <a:t/>
            </a:r>
            <a:br>
              <a:rPr lang="ru-RU" sz="36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rgbClr val="0070C0"/>
                </a:solidFill>
              </a:rPr>
              <a:t> </a:t>
            </a:r>
            <a:r>
              <a:rPr lang="ru-RU" sz="36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РАЗВИТИЕ ФУНКЦИОНАЛЬНОЙ ГРАМОТНОСТИ КАК СРЕДСТВО ОВЛАДЕНИЯ ОБУЧАЮЩИМИСЯ  СИСТЕМОЙКЛЮЧЕВЫХ КОМПЕТЕНЦИЙ 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487" y="5203064"/>
            <a:ext cx="6761409" cy="1223493"/>
          </a:xfrm>
        </p:spPr>
        <p:txBody>
          <a:bodyPr/>
          <a:lstStyle/>
          <a:p>
            <a:r>
              <a:rPr lang="ru-RU" sz="2400" i="1" dirty="0">
                <a:solidFill>
                  <a:schemeClr val="tx1"/>
                </a:solidFill>
              </a:rPr>
              <a:t>региональный семинар </a:t>
            </a:r>
            <a:r>
              <a:rPr lang="ru-RU" sz="2400" i="1" dirty="0" smtClean="0">
                <a:solidFill>
                  <a:schemeClr val="tx1"/>
                </a:solidFill>
              </a:rPr>
              <a:t>– практикум</a:t>
            </a:r>
          </a:p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Мариинск- 2023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26207s270.edusite.ru/images/fun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1719" y="3193820"/>
            <a:ext cx="4279499" cy="240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21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7620000" y="404813"/>
            <a:ext cx="4572000" cy="1571625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3083613"/>
              </p:ext>
            </p:extLst>
          </p:nvPr>
        </p:nvGraphicFramePr>
        <p:xfrm>
          <a:off x="425002" y="2150772"/>
          <a:ext cx="11373708" cy="5004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66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670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2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Открытие семинара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Смирнов Алексей Игоревич,</a:t>
                      </a: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проректор по научно-методической работе, канд. филологических  наук</a:t>
                      </a: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31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u="none" strike="noStrike" dirty="0">
                          <a:latin typeface="Times New Roman"/>
                          <a:ea typeface="Calibri"/>
                        </a:rPr>
                        <a:t>Приветствие участников семинара.</a:t>
                      </a:r>
                      <a:endParaRPr lang="ru-RU" sz="2000" b="1" u="sng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u="none" strike="noStrike" dirty="0" err="1">
                          <a:latin typeface="Times New Roman"/>
                          <a:ea typeface="Calibri"/>
                        </a:rPr>
                        <a:t>Кукшеева</a:t>
                      </a:r>
                      <a:r>
                        <a:rPr lang="ru-RU" sz="2000" b="1" i="1" u="none" strike="noStrike" dirty="0">
                          <a:latin typeface="Times New Roman"/>
                          <a:ea typeface="Calibri"/>
                        </a:rPr>
                        <a:t> Ольга Юрьевна,  директор МАНОУ «Гимназия № 2»</a:t>
                      </a:r>
                      <a:endParaRPr lang="ru-RU" sz="2000" b="1" u="sng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04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</a:rPr>
                        <a:t>Методическое сопровождение педагогов по формированию функциональной грамотности обучающихся в ОО</a:t>
                      </a:r>
                      <a:endParaRPr lang="ru-RU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Кравцова Нина Ефимовна, заместитель директора по УВР МАНОУ «</a:t>
                      </a:r>
                      <a:r>
                        <a:rPr kumimoji="0" lang="ru-RU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Гимназия № 2»</a:t>
                      </a:r>
                      <a:endParaRPr lang="ru-RU" sz="2400" b="1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4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u="none" strike="noStrike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Проектная деятельность как способ формирования функциональной грамотности</a:t>
                      </a:r>
                      <a:r>
                        <a:rPr lang="ru-RU" sz="1400" u="none" strike="noStrike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400" u="none" strike="noStrike" dirty="0">
                          <a:solidFill>
                            <a:srgbClr val="1A1A1A"/>
                          </a:solidFill>
                          <a:latin typeface="Helvetica"/>
                          <a:ea typeface="Times New Roman"/>
                        </a:rPr>
                        <a:t> </a:t>
                      </a:r>
                      <a:endParaRPr lang="ru-RU" sz="1200" u="sng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u="sng" dirty="0">
                          <a:solidFill>
                            <a:srgbClr val="1A1A1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Русалеева  Наталья Анатольевна, </a:t>
                      </a:r>
                      <a:r>
                        <a:rPr lang="ru-RU" sz="2000" b="1" i="1" u="sng" dirty="0">
                          <a:latin typeface="Times New Roman"/>
                          <a:ea typeface="Times New Roman"/>
                          <a:cs typeface="Times New Roman"/>
                        </a:rPr>
                        <a:t>заместитель директора по УВР  МАНОУ «Гимназия  2»</a:t>
                      </a:r>
                      <a:endParaRPr lang="ru-RU" sz="2000" b="1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5439374"/>
              </p:ext>
            </p:extLst>
          </p:nvPr>
        </p:nvGraphicFramePr>
        <p:xfrm>
          <a:off x="425002" y="719665"/>
          <a:ext cx="6370752" cy="1057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0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57619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ПЛЕНАРНАЯ  ЧАСТЬ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49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7620000" y="404813"/>
            <a:ext cx="4572000" cy="1571625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3083357"/>
              </p:ext>
            </p:extLst>
          </p:nvPr>
        </p:nvGraphicFramePr>
        <p:xfrm>
          <a:off x="425002" y="719665"/>
          <a:ext cx="6370752" cy="1057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0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57619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ПРАКТИКУМ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6268913"/>
              </p:ext>
            </p:extLst>
          </p:nvPr>
        </p:nvGraphicFramePr>
        <p:xfrm>
          <a:off x="438411" y="1903957"/>
          <a:ext cx="11486368" cy="5038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7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04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84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7715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Корпус №2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928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Мастер-класс  «Упаковка как средство  формирования функциональной грамотности  у младших школьников</a:t>
                      </a:r>
                      <a:r>
                        <a:rPr kumimoji="0" lang="ru-RU" sz="20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»,   </a:t>
                      </a:r>
                      <a:r>
                        <a:rPr kumimoji="0" lang="ru-RU" sz="2000" b="1" u="none" strike="noStrike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20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№1</a:t>
                      </a:r>
                      <a:endParaRPr kumimoji="0" lang="ru-RU" sz="2000" b="1" u="none" strike="noStrike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20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Боцева А.С., учитель начальных классов.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  русского языка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«Правописание безударных окончаний имен  существительных 1, 2, 3 склонений»  , 3 «б»класс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 Яковлева Александра  </a:t>
                      </a:r>
                      <a:r>
                        <a:rPr kumimoji="0" lang="ru-RU" sz="1800" u="sng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Хайдаровна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учитель начальных классов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  математики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«Приемы вычислений.  Решение задач », 2 «б»класс,  </a:t>
                      </a:r>
                      <a:r>
                        <a:rPr kumimoji="0" lang="ru-RU" sz="1800" u="sng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Заруцкая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Татьяна</a:t>
                      </a:r>
                      <a:r>
                        <a:rPr kumimoji="0" lang="ru-RU" sz="1800" u="sng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Петровна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учитель начальных классов. (</a:t>
                      </a:r>
                      <a:r>
                        <a:rPr kumimoji="0" lang="ru-RU" sz="1800" u="sng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 4)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0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 английского языка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«Формирование читательской грамотности на начальном этапе обучения английскому языку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  класс, </a:t>
                      </a:r>
                    </a:p>
                    <a:p>
                      <a:r>
                        <a:rPr kumimoji="0" lang="ru-RU" sz="1800" u="sng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Дрыгина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Елена Владимировна,  учитель  английского языка</a:t>
                      </a:r>
                      <a:endParaRPr lang="ru-RU" sz="2000" u="sng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Педагогическая мастерская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kumimoji="0" lang="ru-RU" sz="18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 Активные методы, приемы  и средства формирования  финансовой грамотности  в начальной школе»,</a:t>
                      </a:r>
                      <a:r>
                        <a:rPr kumimoji="0" lang="ru-RU" sz="1800" b="1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u="sng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Шишлянникова Светлана Александровна, учитель начальных классов</a:t>
                      </a:r>
                      <a:r>
                        <a:rPr kumimoji="0" lang="ru-RU" sz="18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180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1800" u="none" strike="noStrike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</a:t>
                      </a:r>
                      <a:r>
                        <a:rPr kumimoji="0" lang="ru-RU" sz="180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</a:t>
                      </a:r>
                      <a:r>
                        <a:rPr kumimoji="0" lang="en-US" sz="180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800" u="none" strike="noStrik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ru-RU" sz="1800" u="sng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954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7620000" y="404813"/>
            <a:ext cx="4572000" cy="1571625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3083357"/>
              </p:ext>
            </p:extLst>
          </p:nvPr>
        </p:nvGraphicFramePr>
        <p:xfrm>
          <a:off x="425002" y="719665"/>
          <a:ext cx="6370752" cy="1057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0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57619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ПРАКТИКУМ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6268913"/>
              </p:ext>
            </p:extLst>
          </p:nvPr>
        </p:nvGraphicFramePr>
        <p:xfrm>
          <a:off x="438411" y="1903957"/>
          <a:ext cx="11486368" cy="5347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4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33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84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7715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Корпус №2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928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Мастер-класс  по теме: </a:t>
                      </a:r>
                    </a:p>
                    <a:p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«Формирование глобальных компетенций и  функциональной грамотности на уроках географии», Золотарева Ирина Геннадьевна, учитель географии  ( </a:t>
                      </a:r>
                      <a:r>
                        <a:rPr kumimoji="0" lang="ru-RU" sz="20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каб</a:t>
                      </a:r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№1)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 литературы</a:t>
                      </a:r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«А.И.Куприн «Тапёр». Внутренний мир человека и приемы его  художественного раскрытия,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«б» класс,  Резникова Ирина Николаевна, учитель русского языка и литературы.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 13  )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 химии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«Химические свойства кислот  », 8б класс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Максимкина Светлана Александровна, учитель химии.  (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 31   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0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Внеурочное занятие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««Как хорошо уметь читать!»   , 5  «г»  класс,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Баширова Ольга Николаевна, учитель русского и литературы.  (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 22 )</a:t>
                      </a:r>
                    </a:p>
                    <a:p>
                      <a:pPr lvl="0"/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Урок английского языка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 Пассивный залог », 8 « а» класс, 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Мустафаева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Эльзана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Ханларовна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учитель английского языка.  (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 20  )</a:t>
                      </a:r>
                    </a:p>
                    <a:p>
                      <a:pPr lvl="0"/>
                      <a:endParaRPr kumimoji="0" lang="ru-RU" sz="1800" u="sng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954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7620000" y="0"/>
            <a:ext cx="4572000" cy="1571625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3083357"/>
              </p:ext>
            </p:extLst>
          </p:nvPr>
        </p:nvGraphicFramePr>
        <p:xfrm>
          <a:off x="638827" y="719666"/>
          <a:ext cx="6156927" cy="75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69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58406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ПРАКТИКУМ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6268913"/>
              </p:ext>
            </p:extLst>
          </p:nvPr>
        </p:nvGraphicFramePr>
        <p:xfrm>
          <a:off x="450937" y="1678488"/>
          <a:ext cx="11473842" cy="5673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00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92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45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0988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en-US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Корпус №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4932">
                <a:tc rowSpan="2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Педагогическая мастерская </a:t>
                      </a:r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kumimoji="0" lang="ru-RU" sz="1800" b="1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«Формирование математической  грамотности обучающихся при подготовки к ГИА через решение  практико-ориентированных задач»,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Козловская  Н.А., учитель математики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«Проектная деятельность в обучении  информатике  и ИКТ как один из способов формирования ключевых компетентностей учащихся»,  Баранова Т.А., учитель информатики</a:t>
                      </a:r>
                      <a:endParaRPr kumimoji="0"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«Формирование финансовой грамотности   во внеурочной деятельности»,  Каличкина О.С., учитель математики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Внеурочное занятие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«Решение практико-ориентированных задач »,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 класс, 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Сухинина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Светлана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Сергеевна,  учитель математики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№6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0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Урок  развития речи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 Учимся работать с текстом»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5 «а» класс,  Никитина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Инга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Михайловна, учитель русского и литературы</a:t>
                      </a: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№15</a:t>
                      </a:r>
                    </a:p>
                    <a:p>
                      <a:endParaRPr lang="ru-RU" sz="20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3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Урок английского языка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«Исчисляемые и неисчисляемые существительные »,5  «б» класс,  Мартынова Елена Юрьевна, учитель английского языка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</a:t>
                      </a:r>
                      <a:r>
                        <a:rPr kumimoji="0"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 33</a:t>
                      </a:r>
                    </a:p>
                    <a:p>
                      <a:pPr lvl="0"/>
                      <a:endParaRPr lang="ru-RU" sz="20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Урок истории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« Глобальные и локальные процессы при изучении исторических источников  »,  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11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б» класс 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Парфенова  Ирина Викторовна, учитель истории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каб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9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954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7620000" y="404813"/>
            <a:ext cx="4572000" cy="1571625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3083613"/>
              </p:ext>
            </p:extLst>
          </p:nvPr>
        </p:nvGraphicFramePr>
        <p:xfrm>
          <a:off x="325677" y="2150772"/>
          <a:ext cx="11394097" cy="4400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18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75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Спикеры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4376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Комплект    мастер -классов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7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«Совершенствование   </a:t>
                      </a:r>
                      <a:r>
                        <a:rPr kumimoji="0" lang="ru-RU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креативного</a:t>
                      </a:r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мышления во  внеучебной деятельности»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Смирнов Алексей Игоревич,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проректор по научно-методической работе, канд. Филологических  наук. 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КРИПКиПРО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5439374"/>
              </p:ext>
            </p:extLst>
          </p:nvPr>
        </p:nvGraphicFramePr>
        <p:xfrm>
          <a:off x="425002" y="719665"/>
          <a:ext cx="637075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0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576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ПРАКТИКУМ</a:t>
                      </a:r>
                    </a:p>
                    <a:p>
                      <a:pPr algn="ctr"/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49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n10\Desktop\79ad311e29b9a5e73511d208c7dbf96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8926" y="-476080"/>
            <a:ext cx="13060231" cy="7361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814</TotalTime>
  <Words>566</Words>
  <Application>Microsoft Office PowerPoint</Application>
  <PresentationFormat>Произвольный</PresentationFormat>
  <Paragraphs>66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      РАЗВИТИЕ ФУНКЦИОНАЛЬНОЙ ГРАМОТНОСТИ КАК СРЕДСТВО ОВЛАДЕНИЯ ОБУЧАЮЩИМИСЯ  СИСТЕМОЙКЛЮЧЕВЫХ КОМПЕТЕНЦИЙ    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«Системный подход к формированию функциональной грамотности обучающихся в условиях ФГОС»  с участием региональной стажировочной площадки  «Формирование функциональной грамотности на уровне НОО и ООО как один из способов достижения качественных результатов участия обучающихся в ГИА»</dc:title>
  <dc:creator>Пользователь Windows</dc:creator>
  <cp:lastModifiedBy>Win10</cp:lastModifiedBy>
  <cp:revision>80</cp:revision>
  <dcterms:created xsi:type="dcterms:W3CDTF">2022-09-18T13:18:46Z</dcterms:created>
  <dcterms:modified xsi:type="dcterms:W3CDTF">2023-02-28T08:42:45Z</dcterms:modified>
</cp:coreProperties>
</file>